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74" r:id="rId38"/>
    <p:sldId id="276" r:id="rId39"/>
    <p:sldId id="275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19"/>
    <p:restoredTop sz="77823"/>
  </p:normalViewPr>
  <p:slideViewPr>
    <p:cSldViewPr snapToGrid="0" snapToObjects="1">
      <p:cViewPr varScale="1">
        <p:scale>
          <a:sx n="98" d="100"/>
          <a:sy n="98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bumps (red) around six data points (blue dots)—they</a:t>
            </a:r>
            <a:r>
              <a:rPr lang="en-US" baseline="0" dirty="0"/>
              <a:t> sum to the blue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mu.edu/~larry/all-of-nonpar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Kernel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431519" cy="4351338"/>
          </a:xfrm>
        </p:spPr>
        <p:txBody>
          <a:bodyPr/>
          <a:lstStyle/>
          <a:p>
            <a:r>
              <a:rPr lang="en-US" dirty="0"/>
              <a:t>Histograms are “blocky” estimates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Kernel density estimate, aka “</a:t>
            </a:r>
            <a:r>
              <a:rPr lang="en-US" dirty="0" err="1"/>
              <a:t>Parzen</a:t>
            </a:r>
            <a:r>
              <a:rPr lang="en-US" dirty="0"/>
              <a:t> / moving window”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2417481"/>
            <a:ext cx="4991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7" y="1129242"/>
            <a:ext cx="3343389" cy="2576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19" y="3983798"/>
            <a:ext cx="3334737" cy="2615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4769117"/>
            <a:ext cx="5486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More generally: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K</a:t>
                </a:r>
                <a:r>
                  <a:rPr lang="en-US" dirty="0"/>
                  <a:t> is the kernel function (not to be confused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Kernel PCA)</a:t>
                </a:r>
              </a:p>
              <a:p>
                <a:r>
                  <a:rPr lang="en-US" dirty="0"/>
                  <a:t>Embodies any number of possible kernel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510633" y="2443426"/>
            <a:ext cx="5452533" cy="1608667"/>
            <a:chOff x="5418667" y="1236133"/>
            <a:chExt cx="5452533" cy="1608667"/>
          </a:xfrm>
        </p:grpSpPr>
        <p:sp>
          <p:nvSpPr>
            <p:cNvPr id="5" name="Rounded Rectangle 4"/>
            <p:cNvSpPr/>
            <p:nvPr/>
          </p:nvSpPr>
          <p:spPr>
            <a:xfrm>
              <a:off x="5418667" y="1236133"/>
              <a:ext cx="5452533" cy="16086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0" y="1282700"/>
              <a:ext cx="5334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Places small “bumps” at each data point, determined by </a:t>
            </a:r>
            <a:r>
              <a:rPr lang="en-US" i="1" dirty="0"/>
              <a:t>K</a:t>
            </a:r>
            <a:endParaRPr lang="en-US" dirty="0"/>
          </a:p>
          <a:p>
            <a:r>
              <a:rPr lang="en-US" dirty="0"/>
              <a:t>Estimator itself consists of a [normalized] “sum of bumps”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points are denser, density estimate will be higher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833"/>
            <a:ext cx="12192000" cy="20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6667" cy="4351338"/>
          </a:xfrm>
        </p:spPr>
        <p:txBody>
          <a:bodyPr/>
          <a:lstStyle/>
          <a:p>
            <a:r>
              <a:rPr lang="en-US" dirty="0"/>
              <a:t>Any function that satisfies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has a </a:t>
            </a:r>
            <a:r>
              <a:rPr lang="en-US" b="1" dirty="0"/>
              <a:t>ton</a:t>
            </a:r>
          </a:p>
          <a:p>
            <a:pPr lvl="1"/>
            <a:r>
              <a:rPr lang="en-US" dirty="0"/>
              <a:t>See “</a:t>
            </a:r>
            <a:r>
              <a:rPr lang="en-US" dirty="0" err="1"/>
              <a:t>signal.get_window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9" y="2443163"/>
            <a:ext cx="287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816"/>
            <a:ext cx="5637425" cy="277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5" y="300816"/>
            <a:ext cx="6265333" cy="27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413"/>
            <a:ext cx="3003070" cy="33115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327670" y="4157663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Finite support: only need </a:t>
            </a:r>
            <a:r>
              <a:rPr lang="en-US"/>
              <a:t>local points to compute estimate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35" y="3349634"/>
            <a:ext cx="3632200" cy="3213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556270" y="4152304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 support: need all points to compute estimate. </a:t>
            </a:r>
            <a:r>
              <a:rPr lang="en-US" b="1" dirty="0"/>
              <a:t>But quite popular.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 b="51646"/>
          <a:stretch/>
        </p:blipFill>
        <p:spPr>
          <a:xfrm>
            <a:off x="3236974" y="1345432"/>
            <a:ext cx="2740494" cy="260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b="51646"/>
          <a:stretch/>
        </p:blipFill>
        <p:spPr>
          <a:xfrm>
            <a:off x="5977468" y="1345433"/>
            <a:ext cx="2977559" cy="2600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t="48354"/>
          <a:stretch/>
        </p:blipFill>
        <p:spPr>
          <a:xfrm>
            <a:off x="5977468" y="3945468"/>
            <a:ext cx="2977559" cy="277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4" r="52073"/>
          <a:stretch/>
        </p:blipFill>
        <p:spPr>
          <a:xfrm>
            <a:off x="3236973" y="3945468"/>
            <a:ext cx="2740495" cy="277706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59415" y="1903678"/>
            <a:ext cx="2349673" cy="1828800"/>
          </a:xfrm>
          <a:prstGeom prst="wedgeRoundRectCallout">
            <a:avLst>
              <a:gd name="adj1" fmla="val 66368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Bart-Simpson Density</a:t>
            </a:r>
          </a:p>
        </p:txBody>
      </p:sp>
    </p:spTree>
    <p:extLst>
      <p:ext uri="{BB962C8B-B14F-4D97-AF65-F5344CB8AC3E}">
        <p14:creationId xmlns:p14="http://schemas.microsoft.com/office/powerpoint/2010/main" val="15170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versus KDE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667"/>
            <a:ext cx="12192000" cy="48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</a:t>
                </a:r>
              </a:p>
              <a:p>
                <a:pPr lvl="1"/>
                <a:r>
                  <a:rPr lang="en-US" dirty="0"/>
                  <a:t>Histograms</a:t>
                </a:r>
              </a:p>
              <a:p>
                <a:pPr lvl="1"/>
                <a:r>
                  <a:rPr lang="en-US" dirty="0"/>
                  <a:t>KDE</a:t>
                </a:r>
              </a:p>
              <a:p>
                <a:endParaRPr lang="en-US" dirty="0"/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, estimate number of points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of </a:t>
                </a:r>
                <a:r>
                  <a:rPr lang="en-US" i="1" dirty="0"/>
                  <a:t>x</a:t>
                </a:r>
                <a:r>
                  <a:rPr lang="en-US" dirty="0"/>
                  <a:t> (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or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)</a:t>
                </a:r>
                <a:r>
                  <a:rPr lang="en-US" i="1" dirty="0"/>
                  <a:t> </a:t>
                </a:r>
                <a:r>
                  <a:rPr lang="en-US" dirty="0"/>
                  <a:t>from the data</a:t>
                </a:r>
              </a:p>
              <a:p>
                <a:r>
                  <a:rPr lang="en-US" dirty="0"/>
                  <a:t>Fix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from data (volume of ball around </a:t>
                </a:r>
                <a:r>
                  <a:rPr lang="en-US" i="1" dirty="0"/>
                  <a:t>x</a:t>
                </a:r>
                <a:r>
                  <a:rPr lang="en-US" dirty="0"/>
                  <a:t> with </a:t>
                </a:r>
                <a:r>
                  <a:rPr lang="en-US" i="1" dirty="0"/>
                  <a:t>k</a:t>
                </a:r>
                <a:r>
                  <a:rPr lang="en-US" dirty="0"/>
                  <a:t> data points)</a:t>
                </a:r>
              </a:p>
              <a:p>
                <a:endParaRPr lang="en-US" b="1" dirty="0"/>
              </a:p>
              <a:p>
                <a:r>
                  <a:rPr lang="en-US" b="1" dirty="0"/>
                  <a:t>KNN Density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66" y="2015037"/>
            <a:ext cx="2692715" cy="625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00" y="2725210"/>
            <a:ext cx="1630799" cy="625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7" y="5589884"/>
            <a:ext cx="2730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836618" cy="4351338"/>
          </a:xfrm>
        </p:spPr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 acts as a smoother</a:t>
            </a:r>
          </a:p>
          <a:p>
            <a:endParaRPr lang="en-US" i="1" dirty="0"/>
          </a:p>
          <a:p>
            <a:r>
              <a:rPr lang="en-US" dirty="0"/>
              <a:t>Not very popular for density estimation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Estimates are poor</a:t>
            </a:r>
          </a:p>
          <a:p>
            <a:endParaRPr lang="en-US" dirty="0"/>
          </a:p>
          <a:p>
            <a:r>
              <a:rPr lang="en-US" b="1" dirty="0"/>
              <a:t>But related version for classification is very popular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8" y="1555221"/>
            <a:ext cx="6023716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13" y="1385629"/>
            <a:ext cx="8058573" cy="54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3" y="1354026"/>
            <a:ext cx="7760834" cy="5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some functional form (Gaussian, Bernoulli, Multinomial, logistic, linear) for</a:t>
                </a:r>
              </a:p>
              <a:p>
                <a:pPr lvl="1"/>
                <a:r>
                  <a:rPr lang="en-US" i="1" dirty="0"/>
                  <a:t>P(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</a:t>
                </a:r>
                <a:r>
                  <a:rPr lang="en-US" i="1" dirty="0" err="1"/>
                  <a:t>|Y</a:t>
                </a:r>
                <a:r>
                  <a:rPr lang="en-US" i="1" dirty="0"/>
                  <a:t>)</a:t>
                </a:r>
                <a:r>
                  <a:rPr lang="en-US" dirty="0"/>
                  <a:t> and </a:t>
                </a:r>
                <a:r>
                  <a:rPr lang="en-US" i="1" dirty="0"/>
                  <a:t>P(Y)</a:t>
                </a:r>
                <a:r>
                  <a:rPr lang="en-US" dirty="0"/>
                  <a:t> as in Naïve Bayes</a:t>
                </a:r>
              </a:p>
              <a:p>
                <a:pPr lvl="1"/>
                <a:r>
                  <a:rPr lang="en-US" i="1" dirty="0"/>
                  <a:t>P(Y|X)</a:t>
                </a:r>
                <a:r>
                  <a:rPr lang="en-US" dirty="0"/>
                  <a:t> as in Logistic Regression</a:t>
                </a:r>
              </a:p>
              <a:p>
                <a:r>
                  <a:rPr lang="en-US" dirty="0"/>
                  <a:t>Estimate parameters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) using MLE/MAP</a:t>
                </a:r>
              </a:p>
              <a:p>
                <a:pPr lvl="1"/>
                <a:r>
                  <a:rPr lang="en-US" dirty="0"/>
                  <a:t>Plug-n-chug</a:t>
                </a:r>
              </a:p>
              <a:p>
                <a:endParaRPr lang="en-US" dirty="0"/>
              </a:p>
              <a:p>
                <a:r>
                  <a:rPr lang="en-US" b="1" dirty="0"/>
                  <a:t>Advantages</a:t>
                </a:r>
                <a:r>
                  <a:rPr lang="en-US" dirty="0"/>
                  <a:t>: need relatively few data points to learn parameters</a:t>
                </a:r>
              </a:p>
              <a:p>
                <a:r>
                  <a:rPr lang="en-US" b="1" dirty="0"/>
                  <a:t>Drawbacks</a:t>
                </a:r>
                <a:r>
                  <a:rPr lang="en-US" dirty="0"/>
                  <a:t>: Strong assumptions rarely satisfied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2757734" cy="4351338"/>
          </a:xfrm>
        </p:spPr>
        <p:txBody>
          <a:bodyPr/>
          <a:lstStyle/>
          <a:p>
            <a:r>
              <a:rPr lang="en-US" i="1" dirty="0"/>
              <a:t>k = 4</a:t>
            </a:r>
            <a:endParaRPr lang="en-US" dirty="0"/>
          </a:p>
          <a:p>
            <a:endParaRPr lang="en-US" i="1" dirty="0"/>
          </a:p>
          <a:p>
            <a:r>
              <a:rPr lang="en-US" dirty="0"/>
              <a:t>What should we predict?</a:t>
            </a:r>
          </a:p>
          <a:p>
            <a:endParaRPr lang="en-US" dirty="0"/>
          </a:p>
          <a:p>
            <a:r>
              <a:rPr lang="en-US" dirty="0"/>
              <a:t>Average? Majority? </a:t>
            </a:r>
            <a:r>
              <a:rPr lang="en-US" b="1" dirty="0"/>
              <a:t>Why?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4" y="1319490"/>
            <a:ext cx="8102784" cy="55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KNN classifier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09633" y="1527175"/>
            <a:ext cx="5579533" cy="1397000"/>
            <a:chOff x="5956300" y="1476375"/>
            <a:chExt cx="5579533" cy="139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300" y="1476375"/>
              <a:ext cx="4622800" cy="698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33" y="2174875"/>
              <a:ext cx="4343400" cy="6985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351867" y="2985823"/>
            <a:ext cx="7179733" cy="1732492"/>
            <a:chOff x="4368800" y="2924175"/>
            <a:chExt cx="7179733" cy="1732492"/>
          </a:xfrm>
        </p:grpSpPr>
        <p:sp>
          <p:nvSpPr>
            <p:cNvPr id="10" name="Rounded Rectangle 9"/>
            <p:cNvSpPr/>
            <p:nvPr/>
          </p:nvSpPr>
          <p:spPr>
            <a:xfrm>
              <a:off x="4368800" y="2924175"/>
              <a:ext cx="7179733" cy="1732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21199" y="3059112"/>
              <a:ext cx="6934200" cy="1460500"/>
              <a:chOff x="4521199" y="3059112"/>
              <a:chExt cx="6934200" cy="1460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199" y="3059112"/>
                <a:ext cx="6934200" cy="7874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8465" y="3846512"/>
                <a:ext cx="2527300" cy="673100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5284920"/>
            <a:ext cx="41783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33" y="5338763"/>
            <a:ext cx="20955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5376467"/>
            <a:ext cx="201930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# of training points in class </a:t>
                </a:r>
                <a:r>
                  <a:rPr lang="en-US" i="1" dirty="0"/>
                  <a:t>y</a:t>
                </a:r>
                <a:r>
                  <a:rPr lang="en-US" dirty="0"/>
                  <a:t> that lie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ball</a:t>
                </a: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438434" y="3925228"/>
            <a:ext cx="2609565" cy="1474923"/>
          </a:xfrm>
          <a:prstGeom prst="wedgeRoundRectCallout">
            <a:avLst>
              <a:gd name="adj1" fmla="val 49861"/>
              <a:gd name="adj2" fmla="val 86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of training points in class </a:t>
            </a:r>
            <a:r>
              <a:rPr lang="en-US" i="1" dirty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56124"/>
            <a:ext cx="7289800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9" y="1339190"/>
            <a:ext cx="8093842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5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6" y="1322255"/>
            <a:ext cx="7619708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2" y="1339188"/>
            <a:ext cx="7573016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</a:t>
            </a:r>
            <a:r>
              <a:rPr lang="en-US" i="1" dirty="0"/>
              <a:t>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  <a:p>
            <a:endParaRPr lang="en-US" dirty="0"/>
          </a:p>
          <a:p>
            <a:r>
              <a:rPr lang="en-US" b="1" dirty="0"/>
              <a:t>Large </a:t>
            </a:r>
            <a:r>
              <a:rPr lang="en-US" b="1" i="1" dirty="0"/>
              <a:t>k</a:t>
            </a:r>
            <a:r>
              <a:rPr lang="en-US" b="1" dirty="0"/>
              <a:t> </a:t>
            </a:r>
            <a:r>
              <a:rPr lang="en-US" dirty="0"/>
              <a:t>= predicted label is more stable</a:t>
            </a:r>
          </a:p>
          <a:p>
            <a:r>
              <a:rPr lang="en-US" b="1" dirty="0"/>
              <a:t>Small </a:t>
            </a:r>
            <a:r>
              <a:rPr lang="en-US" b="1" i="1" dirty="0"/>
              <a:t>k</a:t>
            </a:r>
            <a:r>
              <a:rPr lang="en-US" dirty="0"/>
              <a:t> = predicted label is more accurate</a:t>
            </a:r>
          </a:p>
          <a:p>
            <a:endParaRPr lang="en-US" b="1" dirty="0"/>
          </a:p>
          <a:p>
            <a:r>
              <a:rPr lang="en-US" b="1" dirty="0"/>
              <a:t>Similar to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9427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 Decision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487488"/>
            <a:ext cx="6069676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6" y="1487488"/>
            <a:ext cx="35249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Decision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Guarantee: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→ ∞</m:t>
                    </m:r>
                  </m:oMath>
                </a14:m>
                <a:r>
                  <a:rPr lang="en-US" dirty="0"/>
                  <a:t>, error rate of 1-NN is never more than 2x optimal error rate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267"/>
            <a:ext cx="12192000" cy="42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Newsgroups</a:t>
            </a:r>
          </a:p>
          <a:p>
            <a:r>
              <a:rPr lang="en-US" dirty="0"/>
              <a:t>61,118 words</a:t>
            </a:r>
          </a:p>
          <a:p>
            <a:r>
              <a:rPr lang="en-US" dirty="0"/>
              <a:t>18,774 documents</a:t>
            </a:r>
          </a:p>
          <a:p>
            <a:r>
              <a:rPr lang="en-US" dirty="0"/>
              <a:t>Class label descriptions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88" y="1825625"/>
            <a:ext cx="7164677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84864" cy="4351338"/>
          </a:xfrm>
        </p:spPr>
        <p:txBody>
          <a:bodyPr/>
          <a:lstStyle/>
          <a:p>
            <a:r>
              <a:rPr lang="en-US" dirty="0"/>
              <a:t>Again!</a:t>
            </a:r>
          </a:p>
          <a:p>
            <a:r>
              <a:rPr lang="en-US" dirty="0"/>
              <a:t>MNIST, projected into 2D embedding space</a:t>
            </a:r>
          </a:p>
          <a:p>
            <a:r>
              <a:rPr lang="en-US" dirty="0"/>
              <a:t>What distribution do these follow?</a:t>
            </a:r>
          </a:p>
          <a:p>
            <a:r>
              <a:rPr lang="en-US" b="1" dirty="0"/>
              <a:t>Highly nonlinear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64" y="1825625"/>
            <a:ext cx="7240882" cy="4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Training/Testing</a:t>
            </a:r>
          </a:p>
          <a:p>
            <a:pPr lvl="1"/>
            <a:r>
              <a:rPr lang="en-US" dirty="0"/>
              <a:t>50%-50% randomly split</a:t>
            </a:r>
          </a:p>
          <a:p>
            <a:pPr lvl="1"/>
            <a:r>
              <a:rPr lang="en-US" dirty="0"/>
              <a:t>10 runs</a:t>
            </a:r>
          </a:p>
          <a:p>
            <a:pPr lvl="1"/>
            <a:r>
              <a:rPr lang="en-US" dirty="0"/>
              <a:t>Report average results</a:t>
            </a:r>
          </a:p>
          <a:p>
            <a:r>
              <a:rPr lang="en-US" dirty="0"/>
              <a:t>Evaluation Criteria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46" y="4178318"/>
            <a:ext cx="7544908" cy="1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570533" cy="4351338"/>
          </a:xfrm>
        </p:spPr>
        <p:txBody>
          <a:bodyPr/>
          <a:lstStyle/>
          <a:p>
            <a:r>
              <a:rPr lang="en-US" dirty="0"/>
              <a:t>Results in binary class comparisons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33" y="1298949"/>
            <a:ext cx="7323270" cy="54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2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941200" cy="4351338"/>
          </a:xfrm>
        </p:spPr>
        <p:txBody>
          <a:bodyPr/>
          <a:lstStyle/>
          <a:p>
            <a:r>
              <a:rPr lang="en-US" dirty="0"/>
              <a:t>What is the temperature in the room?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73" y="2353732"/>
            <a:ext cx="2692309" cy="438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18" y="1439333"/>
            <a:ext cx="4029138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Or “local” regression</a:t>
            </a:r>
          </a:p>
          <a:p>
            <a:endParaRPr lang="en-US" dirty="0"/>
          </a:p>
          <a:p>
            <a:r>
              <a:rPr lang="en-US" dirty="0" err="1"/>
              <a:t>Nadaraya</a:t>
            </a:r>
            <a:r>
              <a:rPr lang="en-US" dirty="0"/>
              <a:t>-Watson Kernel Estimator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each training point on distance to test point</a:t>
            </a:r>
          </a:p>
          <a:p>
            <a:r>
              <a:rPr lang="en-US" dirty="0"/>
              <a:t>Boxcar kernel yields local average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3" y="202407"/>
            <a:ext cx="32766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7" y="3517107"/>
            <a:ext cx="34163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5467" y="3785785"/>
            <a:ext cx="14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/>
              <a:t>…</a:t>
            </a:r>
            <a:r>
              <a:rPr lang="en-US" sz="2800" dirty="0"/>
              <a:t>where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3412395"/>
            <a:ext cx="5143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3" b="51032"/>
          <a:stretch/>
        </p:blipFill>
        <p:spPr>
          <a:xfrm>
            <a:off x="3234267" y="1264526"/>
            <a:ext cx="3200400" cy="268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7" b="51032"/>
          <a:stretch/>
        </p:blipFill>
        <p:spPr>
          <a:xfrm>
            <a:off x="6434667" y="1264527"/>
            <a:ext cx="2815710" cy="268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48968"/>
          <a:stretch/>
        </p:blipFill>
        <p:spPr>
          <a:xfrm>
            <a:off x="6300395" y="3945468"/>
            <a:ext cx="2949982" cy="279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8" r="49035"/>
          <a:stretch/>
        </p:blipFill>
        <p:spPr>
          <a:xfrm>
            <a:off x="3234267" y="3945467"/>
            <a:ext cx="3066128" cy="279399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500795" y="3096064"/>
            <a:ext cx="2488005" cy="1255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of </a:t>
            </a:r>
            <a:r>
              <a:rPr lang="en-US" i="1" dirty="0"/>
              <a:t>kernel</a:t>
            </a:r>
            <a:r>
              <a:rPr lang="en-US" dirty="0"/>
              <a:t> is not </a:t>
            </a:r>
            <a:r>
              <a:rPr lang="en-US"/>
              <a:t>terribly important!</a:t>
            </a:r>
          </a:p>
        </p:txBody>
      </p:sp>
    </p:spTree>
    <p:extLst>
      <p:ext uri="{BB962C8B-B14F-4D97-AF65-F5344CB8AC3E}">
        <p14:creationId xmlns:p14="http://schemas.microsoft.com/office/powerpoint/2010/main" val="175985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Weighted Least Squares (WLS) has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</a:t>
            </a:r>
            <a:r>
              <a:rPr lang="en-US" dirty="0" err="1"/>
              <a:t>Nadaraya</a:t>
            </a:r>
            <a:r>
              <a:rPr lang="en-US" dirty="0"/>
              <a:t>-Watson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Kernel regression corresponds to locally constant estimator obtained from [locally] weighted least squares</a:t>
                </a:r>
              </a:p>
              <a:p>
                <a:endParaRPr lang="en-US" b="1" dirty="0"/>
              </a:p>
              <a:p>
                <a:r>
                  <a:rPr lang="en-US" b="1" dirty="0"/>
                  <a:t>Set</a:t>
                </a:r>
                <a:br>
                  <a:rPr lang="en-US" b="1" dirty="0"/>
                </a:br>
                <a:r>
                  <a:rPr lang="en-US" b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b="1" dirty="0"/>
                  <a:t> is constant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58" y="2726393"/>
            <a:ext cx="46863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8" y="4906963"/>
            <a:ext cx="5143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3983693"/>
            <a:ext cx="201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1690688"/>
            <a:ext cx="3810000" cy="125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3" y="1605493"/>
            <a:ext cx="51435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3487211"/>
            <a:ext cx="58166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5232400"/>
            <a:ext cx="4889500" cy="12573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151570" y="2575519"/>
            <a:ext cx="1744134" cy="744937"/>
          </a:xfrm>
          <a:prstGeom prst="wedgeRoundRectCallout">
            <a:avLst>
              <a:gd name="adj1" fmla="val -116949"/>
              <a:gd name="adj2" fmla="val -69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/>
              <a:t>constant value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95704" y="4369534"/>
            <a:ext cx="2515392" cy="1057606"/>
          </a:xfrm>
          <a:prstGeom prst="wedgeRoundRectCallout">
            <a:avLst>
              <a:gd name="adj1" fmla="val -125027"/>
              <a:gd name="adj2" fmla="val -61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weights have to sum to 1</a:t>
            </a:r>
          </a:p>
        </p:txBody>
      </p:sp>
    </p:spTree>
    <p:extLst>
      <p:ext uri="{BB962C8B-B14F-4D97-AF65-F5344CB8AC3E}">
        <p14:creationId xmlns:p14="http://schemas.microsoft.com/office/powerpoint/2010/main" val="13095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Nonparametric places mild assumptions on data; good models for complex data</a:t>
            </a:r>
          </a:p>
          <a:p>
            <a:pPr lvl="1"/>
            <a:r>
              <a:rPr lang="en-US" dirty="0"/>
              <a:t>Usually requires storing &amp; computing with full dataset</a:t>
            </a:r>
          </a:p>
          <a:p>
            <a:r>
              <a:rPr lang="en-US" dirty="0"/>
              <a:t>Parametric models rely on very strong, simplistic assumptions</a:t>
            </a:r>
          </a:p>
          <a:p>
            <a:pPr lvl="1"/>
            <a:r>
              <a:rPr lang="en-US" dirty="0"/>
              <a:t>Once fitted, they are much more efficient with storage and computation</a:t>
            </a:r>
          </a:p>
          <a:p>
            <a:r>
              <a:rPr lang="en-US" dirty="0"/>
              <a:t>Effects of bin width &amp; kernel bandwidth</a:t>
            </a:r>
          </a:p>
          <a:p>
            <a:pPr lvl="1"/>
            <a:r>
              <a:rPr lang="en-US" dirty="0"/>
              <a:t>Bias-variance trade-off</a:t>
            </a:r>
          </a:p>
          <a:p>
            <a:r>
              <a:rPr lang="en-US" dirty="0"/>
              <a:t>KNN classifier</a:t>
            </a:r>
          </a:p>
          <a:p>
            <a:pPr lvl="1"/>
            <a:r>
              <a:rPr lang="en-US" dirty="0"/>
              <a:t>Non-linear decision boundaries</a:t>
            </a:r>
          </a:p>
          <a:p>
            <a:r>
              <a:rPr lang="en-US" dirty="0"/>
              <a:t>Kernel regression</a:t>
            </a:r>
          </a:p>
          <a:p>
            <a:pPr lvl="1"/>
            <a:r>
              <a:rPr lang="en-US" dirty="0"/>
              <a:t>Comparison to 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Assignment 5 coming out </a:t>
            </a:r>
            <a:r>
              <a:rPr lang="en-US" b="1" dirty="0"/>
              <a:t>now</a:t>
            </a:r>
            <a:endParaRPr lang="en-US" dirty="0"/>
          </a:p>
          <a:p>
            <a:pPr lvl="1"/>
            <a:r>
              <a:rPr lang="en-US" dirty="0"/>
              <a:t>Pushed everything back a week</a:t>
            </a:r>
          </a:p>
          <a:p>
            <a:r>
              <a:rPr lang="en-US" dirty="0"/>
              <a:t>Projects start imminently</a:t>
            </a:r>
          </a:p>
          <a:p>
            <a:r>
              <a:rPr lang="en-US" dirty="0"/>
              <a:t>Neural </a:t>
            </a:r>
            <a:r>
              <a:rPr lang="en-US"/>
              <a:t>networks next!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very few, if any, distributional assumptions</a:t>
            </a:r>
          </a:p>
          <a:p>
            <a:r>
              <a:rPr lang="en-US" dirty="0"/>
              <a:t>Usually requires more data</a:t>
            </a:r>
          </a:p>
          <a:p>
            <a:r>
              <a:rPr lang="en-US" dirty="0"/>
              <a:t>Let number of parameters scale with the data</a:t>
            </a:r>
          </a:p>
          <a:p>
            <a:endParaRPr lang="en-US" dirty="0"/>
          </a:p>
          <a:p>
            <a:r>
              <a:rPr lang="en-US" b="1" dirty="0"/>
              <a:t>Today</a:t>
            </a:r>
          </a:p>
          <a:p>
            <a:pPr lvl="1"/>
            <a:r>
              <a:rPr lang="en-US" dirty="0"/>
              <a:t>Kernel density estimation</a:t>
            </a:r>
          </a:p>
          <a:p>
            <a:pPr lvl="1"/>
            <a:r>
              <a:rPr lang="en-US" dirty="0"/>
              <a:t>K-nearest neighbors classification</a:t>
            </a:r>
          </a:p>
          <a:p>
            <a:pPr lvl="1"/>
            <a:r>
              <a:rPr lang="en-US" dirty="0"/>
              <a:t>Kernel regression</a:t>
            </a:r>
          </a:p>
        </p:txBody>
      </p:sp>
    </p:spTree>
    <p:extLst>
      <p:ext uri="{BB962C8B-B14F-4D97-AF65-F5344CB8AC3E}">
        <p14:creationId xmlns:p14="http://schemas.microsoft.com/office/powerpoint/2010/main" val="17295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“All of Nonparametric Statistics”, </a:t>
            </a:r>
            <a:r>
              <a:rPr lang="en-US" dirty="0">
                <a:hlinkClick r:id="rId2"/>
              </a:rPr>
              <a:t>http://www.stat.cmu.edu/~larry/all-of-nonpar/index.html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4832272" cy="5032375"/>
          </a:xfrm>
        </p:spPr>
        <p:txBody>
          <a:bodyPr/>
          <a:lstStyle/>
          <a:p>
            <a:r>
              <a:rPr lang="en-US" dirty="0"/>
              <a:t>You’ve done this before—histograms!</a:t>
            </a:r>
          </a:p>
          <a:p>
            <a:r>
              <a:rPr lang="en-US" dirty="0"/>
              <a:t>Partition feature space into distinct bins with specified widths and count number of observations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dirty="0"/>
              <a:t> in each bin</a:t>
            </a:r>
          </a:p>
          <a:p>
            <a:endParaRPr lang="en-US" dirty="0"/>
          </a:p>
          <a:p>
            <a:r>
              <a:rPr lang="en-US" dirty="0"/>
              <a:t>Same width is often used for all bins</a:t>
            </a:r>
          </a:p>
          <a:p>
            <a:r>
              <a:rPr lang="en-US" dirty="0"/>
              <a:t>Bin width acts as </a:t>
            </a:r>
            <a:r>
              <a:rPr lang="en-US" b="1" dirty="0"/>
              <a:t>smoothing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72" y="1368954"/>
            <a:ext cx="6116962" cy="5078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53" y="4326466"/>
            <a:ext cx="2684746" cy="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</p:spPr>
            <p:txBody>
              <a:bodyPr/>
              <a:lstStyle/>
              <a:p>
                <a:r>
                  <a:rPr lang="en-US" dirty="0"/>
                  <a:t># of bins = 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Bias of histogram density estimate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2" y="1134269"/>
            <a:ext cx="48895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86" y="2363788"/>
            <a:ext cx="36068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1" y="3318669"/>
            <a:ext cx="49911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3" y="4951413"/>
            <a:ext cx="51435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0619"/>
            <a:ext cx="5740400" cy="113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3469"/>
            <a:ext cx="12700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Assuming density is roughly constant in each bin (roughly true,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small)</a:t>
                </a: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  <a:blipFill rotWithShape="0">
                <a:blip r:embed="rId10"/>
                <a:stretch>
                  <a:fillRect b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</p:spPr>
            <p:txBody>
              <a:bodyPr/>
              <a:lstStyle/>
              <a:p>
                <a:r>
                  <a:rPr lang="en-US" dirty="0"/>
                  <a:t>Choice of # of bins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endParaRPr lang="en-US" dirty="0"/>
              </a:p>
              <a:p>
                <a:r>
                  <a:rPr lang="en-US" b="1" dirty="0"/>
                  <a:t>Bias</a:t>
                </a:r>
                <a:r>
                  <a:rPr lang="en-US" dirty="0"/>
                  <a:t>: how close is mean of estimate to the truth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: how much does estimate vary around the mean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999"/>
            <a:ext cx="12192000" cy="1762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1280"/>
            <a:ext cx="2895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14096"/>
            <a:ext cx="2895600" cy="4699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663800" y="888018"/>
            <a:ext cx="2575700" cy="1303262"/>
          </a:xfrm>
          <a:prstGeom prst="wedgeRoundRectCallout">
            <a:avLst>
              <a:gd name="adj1" fmla="val -88027"/>
              <a:gd name="adj2" fmla="val 60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p(x)</a:t>
            </a:r>
            <a:r>
              <a:rPr lang="en-US" dirty="0"/>
              <a:t> approximately constant per bin</a:t>
            </a:r>
            <a:endParaRPr lang="en-US" i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63800" y="2339975"/>
            <a:ext cx="2575700" cy="1303262"/>
          </a:xfrm>
          <a:prstGeom prst="wedgeRoundRectCallout">
            <a:avLst>
              <a:gd name="adj1" fmla="val -88684"/>
              <a:gd name="adj2" fmla="val -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data per bin stabilizes estimate</a:t>
            </a:r>
          </a:p>
        </p:txBody>
      </p:sp>
    </p:spTree>
    <p:extLst>
      <p:ext uri="{BB962C8B-B14F-4D97-AF65-F5344CB8AC3E}">
        <p14:creationId xmlns:p14="http://schemas.microsoft.com/office/powerpoint/2010/main" val="18763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44600"/>
            <a:ext cx="5689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330886" y="365124"/>
            <a:ext cx="360680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number of bins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86" y="608806"/>
            <a:ext cx="36068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6" y="2032000"/>
            <a:ext cx="5603869" cy="465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0" y="2032000"/>
            <a:ext cx="4751632" cy="4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896</TotalTime>
  <Words>856</Words>
  <Application>Microsoft Macintosh PowerPoint</Application>
  <PresentationFormat>Widescreen</PresentationFormat>
  <Paragraphs>200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Corbel</vt:lpstr>
      <vt:lpstr>Depth</vt:lpstr>
      <vt:lpstr>Kernel Methods</vt:lpstr>
      <vt:lpstr>Parametric Statistics</vt:lpstr>
      <vt:lpstr>Embeddings</vt:lpstr>
      <vt:lpstr>Nonparametric Statistics</vt:lpstr>
      <vt:lpstr>Density Estimation</vt:lpstr>
      <vt:lpstr>Effect of Δ</vt:lpstr>
      <vt:lpstr>Bias-Variance Trade-off</vt:lpstr>
      <vt:lpstr>Bias-Variance Trade-off</vt:lpstr>
      <vt:lpstr>Choice of number of bins</vt:lpstr>
      <vt:lpstr>Kernel Density Estimation</vt:lpstr>
      <vt:lpstr>Kernel Density Estimation</vt:lpstr>
      <vt:lpstr>Kernel Density Estimation</vt:lpstr>
      <vt:lpstr>Kernels</vt:lpstr>
      <vt:lpstr>Choice of kernel bandwidth</vt:lpstr>
      <vt:lpstr>Histograms versus KDE</vt:lpstr>
      <vt:lpstr>KNN Density Estimation</vt:lpstr>
      <vt:lpstr>KNN Density Estimation</vt:lpstr>
      <vt:lpstr>KNN Classification</vt:lpstr>
      <vt:lpstr>KNN Classification</vt:lpstr>
      <vt:lpstr>KNN Classification</vt:lpstr>
      <vt:lpstr>KNN Classification</vt:lpstr>
      <vt:lpstr>1-NN</vt:lpstr>
      <vt:lpstr>2-NN</vt:lpstr>
      <vt:lpstr>3-NN</vt:lpstr>
      <vt:lpstr>5-NN</vt:lpstr>
      <vt:lpstr>What is the best k?</vt:lpstr>
      <vt:lpstr>1-NN Decision Boundary</vt:lpstr>
      <vt:lpstr>KNN Decision Boundaries</vt:lpstr>
      <vt:lpstr>Case Study: Newsgroups Classification</vt:lpstr>
      <vt:lpstr>Case Study: Newsgroups Classification</vt:lpstr>
      <vt:lpstr>Case Study: Newsgroups Classification</vt:lpstr>
      <vt:lpstr>Temperature Sensing</vt:lpstr>
      <vt:lpstr>Kernel Regression</vt:lpstr>
      <vt:lpstr>Choice of kernel bandwidth</vt:lpstr>
      <vt:lpstr>Kernel Regression as WLS</vt:lpstr>
      <vt:lpstr>Kernel Regression as WLS</vt:lpstr>
      <vt:lpstr>Summary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146</cp:revision>
  <cp:lastPrinted>2019-10-28T00:21:07Z</cp:lastPrinted>
  <dcterms:created xsi:type="dcterms:W3CDTF">2017-09-09T20:28:18Z</dcterms:created>
  <dcterms:modified xsi:type="dcterms:W3CDTF">2019-10-28T00:21:19Z</dcterms:modified>
</cp:coreProperties>
</file>